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8" r:id="rId10"/>
    <p:sldId id="303" r:id="rId11"/>
    <p:sldId id="314" r:id="rId12"/>
    <p:sldId id="316" r:id="rId13"/>
    <p:sldId id="270" r:id="rId14"/>
    <p:sldId id="302" r:id="rId15"/>
    <p:sldId id="305" r:id="rId16"/>
    <p:sldId id="306" r:id="rId17"/>
    <p:sldId id="309" r:id="rId18"/>
    <p:sldId id="310" r:id="rId19"/>
    <p:sldId id="311" r:id="rId20"/>
    <p:sldId id="312" r:id="rId21"/>
    <p:sldId id="304" r:id="rId22"/>
    <p:sldId id="315" r:id="rId23"/>
    <p:sldId id="322" r:id="rId24"/>
    <p:sldId id="318" r:id="rId25"/>
    <p:sldId id="323" r:id="rId26"/>
    <p:sldId id="324" r:id="rId27"/>
    <p:sldId id="325" r:id="rId28"/>
    <p:sldId id="297" r:id="rId29"/>
    <p:sldId id="257" r:id="rId30"/>
  </p:sldIdLst>
  <p:sldSz cx="12192000" cy="6858000"/>
  <p:notesSz cx="6805613" cy="99441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ira Sans Light" panose="020B0403050000020004" pitchFamily="34" charset="0"/>
      <p:regular r:id="rId36"/>
      <p:italic r:id="rId37"/>
    </p:embeddedFont>
    <p:embeddedFont>
      <p:font typeface="Fira Sans Medium" panose="020B0603050000020004" pitchFamily="34" charset="0"/>
      <p:regular r:id="rId38"/>
      <p:italic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Lutz" initials="DL" lastIdx="2" clrIdx="0">
    <p:extLst>
      <p:ext uri="{19B8F6BF-5375-455C-9EA6-DF929625EA0E}">
        <p15:presenceInfo xmlns:p15="http://schemas.microsoft.com/office/powerpoint/2012/main" userId="c1c6ff2a963b4156" providerId="Windows Live"/>
      </p:ext>
    </p:extLst>
  </p:cmAuthor>
  <p:cmAuthor id="2" name="Lutz Daniel" initials="DL" lastIdx="7" clrIdx="1">
    <p:extLst>
      <p:ext uri="{19B8F6BF-5375-455C-9EA6-DF929625EA0E}">
        <p15:presenceInfo xmlns:p15="http://schemas.microsoft.com/office/powerpoint/2012/main" userId="Lutz Daniel" providerId="None"/>
      </p:ext>
    </p:extLst>
  </p:cmAuthor>
  <p:cmAuthor id="3" name="Schoenenberger Daniel" initials="SD" lastIdx="3" clrIdx="2">
    <p:extLst>
      <p:ext uri="{19B8F6BF-5375-455C-9EA6-DF929625EA0E}">
        <p15:presenceInfo xmlns:p15="http://schemas.microsoft.com/office/powerpoint/2012/main" userId="S-1-5-21-2713580224-1138295833-1534369885-12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3" autoAdjust="0"/>
    <p:restoredTop sz="86306" autoAdjust="0"/>
  </p:normalViewPr>
  <p:slideViewPr>
    <p:cSldViewPr snapToGrid="0">
      <p:cViewPr varScale="1">
        <p:scale>
          <a:sx n="98" d="100"/>
          <a:sy n="98" d="100"/>
        </p:scale>
        <p:origin x="30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5700" tIns="47850" rIns="95700" bIns="47850" rtlCol="0"/>
          <a:lstStyle>
            <a:lvl1pPr algn="r">
              <a:defRPr sz="1300"/>
            </a:lvl1pPr>
          </a:lstStyle>
          <a:p>
            <a:fld id="{3A04AC9E-CC7A-4289-A01E-8C6B23D917E9}" type="datetimeFigureOut">
              <a:rPr lang="de-CH" smtClean="0"/>
              <a:t>08.04.2025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0" tIns="47850" rIns="95700" bIns="4785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5700" tIns="47850" rIns="95700" bIns="4785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5700" tIns="47850" rIns="95700" bIns="47850" rtlCol="0" anchor="b"/>
          <a:lstStyle>
            <a:lvl1pPr algn="r">
              <a:defRPr sz="1300"/>
            </a:lvl1pPr>
          </a:lstStyle>
          <a:p>
            <a:fld id="{51C17D5A-5323-484F-AAF7-F4450BBB565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273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17D5A-5323-484F-AAF7-F4450BBB565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073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55738" y="3642610"/>
            <a:ext cx="9311788" cy="13352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Subtitel</a:t>
            </a:r>
            <a:r>
              <a:rPr lang="de-DE" dirty="0"/>
              <a:t> / oder Bezeichnung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8261" y="197176"/>
            <a:ext cx="10440000" cy="30667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455738" y="2071395"/>
            <a:ext cx="9312275" cy="14179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007856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Präsentationstitel (Titelseite)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8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ll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120650" y="628650"/>
            <a:ext cx="11947525" cy="60706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061428" y="4149730"/>
            <a:ext cx="10069634" cy="569945"/>
          </a:xfrm>
          <a:prstGeom prst="rect">
            <a:avLst/>
          </a:prstGeom>
          <a:solidFill>
            <a:srgbClr val="007856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en-US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61428" y="4889958"/>
            <a:ext cx="10069636" cy="56994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rgbClr val="007856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6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llbild mit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120650" y="628650"/>
            <a:ext cx="11947525" cy="60706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2" hasCustomPrompt="1"/>
          </p:nvPr>
        </p:nvSpPr>
        <p:spPr>
          <a:xfrm>
            <a:off x="1081088" y="2005013"/>
            <a:ext cx="4281487" cy="35163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 dirty="0"/>
              <a:t>Hier Text, Bild oder Bild (kann auch kopiert werden bei bedarf)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1088" y="1468315"/>
            <a:ext cx="4281487" cy="422398"/>
          </a:xfrm>
          <a:prstGeom prst="rect">
            <a:avLst/>
          </a:prstGeom>
          <a:solidFill>
            <a:srgbClr val="007856"/>
          </a:solidFill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der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4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P Eck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716109"/>
            <a:ext cx="4655216" cy="5766636"/>
          </a:xfrm>
          <a:prstGeom prst="rect">
            <a:avLst/>
          </a:prstGeom>
        </p:spPr>
      </p:pic>
      <p:sp>
        <p:nvSpPr>
          <p:cNvPr id="14" name="Rectangle 21"/>
          <p:cNvSpPr>
            <a:spLocks noChangeArrowheads="1"/>
          </p:cNvSpPr>
          <p:nvPr userDrawn="1"/>
        </p:nvSpPr>
        <p:spPr bwMode="auto">
          <a:xfrm>
            <a:off x="6052106" y="1073020"/>
            <a:ext cx="5910262" cy="529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indent="-2730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ts val="40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rgbClr val="007856"/>
                </a:solidFill>
                <a:latin typeface="+mj-lt"/>
              </a:rPr>
              <a:t>EMC PARTNER AG</a:t>
            </a:r>
          </a:p>
          <a:p>
            <a:pPr lvl="1">
              <a:spcBef>
                <a:spcPts val="400"/>
              </a:spcBef>
              <a:buClrTx/>
              <a:buFontTx/>
              <a:buNone/>
            </a:pPr>
            <a:endParaRPr lang="en-US" altLang="en-US" sz="1400" b="1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Founded in 1994 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rgbClr val="FF0000"/>
                </a:solidFill>
                <a:latin typeface="+mn-lt"/>
              </a:rPr>
              <a:t>Swiss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 private company, headquarters in </a:t>
            </a:r>
            <a:r>
              <a:rPr lang="en-US" altLang="en-US" sz="1800" dirty="0" err="1">
                <a:solidFill>
                  <a:schemeClr val="tx1"/>
                </a:solidFill>
                <a:latin typeface="+mn-lt"/>
              </a:rPr>
              <a:t>Laufen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Largest choice of impulse generators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Market leading supplier, reputed worldwide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Development, production and testing in house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Global network of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353880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16720" y="2778133"/>
            <a:ext cx="5906633" cy="5699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latin typeface="+mj-lt"/>
              </a:defRPr>
            </a:lvl1pPr>
          </a:lstStyle>
          <a:p>
            <a:pPr lvl="0"/>
            <a:r>
              <a:rPr lang="de-DE" dirty="0"/>
              <a:t>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en-US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16719" y="3518361"/>
            <a:ext cx="5906633" cy="5699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rgbClr val="007856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 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58400" y="198000"/>
            <a:ext cx="10609265" cy="30667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995846" y="5833666"/>
            <a:ext cx="5906633" cy="5699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>
                <a:solidFill>
                  <a:srgbClr val="007856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www.emc-partner.com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3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57066" y="1334278"/>
            <a:ext cx="11636830" cy="5141167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47734" y="592253"/>
            <a:ext cx="11870093" cy="5834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tabLst>
                <a:tab pos="1260000" algn="l"/>
              </a:tabLst>
              <a:defRPr sz="1800" b="1">
                <a:solidFill>
                  <a:srgbClr val="007856"/>
                </a:solidFill>
                <a:latin typeface="+mn-lt"/>
              </a:defRPr>
            </a:lvl1pPr>
          </a:lstStyle>
          <a:p>
            <a:r>
              <a:rPr lang="de-DE" dirty="0"/>
              <a:t>Überschrift (optional)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9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xt-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47735" y="1352940"/>
            <a:ext cx="5777204" cy="5131834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018407" y="1352908"/>
            <a:ext cx="5989637" cy="51405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47734" y="592253"/>
            <a:ext cx="11870093" cy="5834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tabLst>
                <a:tab pos="1260000" algn="l"/>
              </a:tabLst>
              <a:defRPr sz="1800" b="1">
                <a:solidFill>
                  <a:srgbClr val="007856"/>
                </a:solidFill>
                <a:latin typeface="+mn-lt"/>
              </a:defRPr>
            </a:lvl1pPr>
          </a:lstStyle>
          <a:p>
            <a:r>
              <a:rPr lang="de-DE" dirty="0"/>
              <a:t>Überschrift (optional)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Präsentationstitel durch Klicken bearbeiten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8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Text-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147734" y="592253"/>
            <a:ext cx="11870093" cy="5834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tabLst>
                <a:tab pos="1260000" algn="l"/>
              </a:tabLst>
              <a:defRPr sz="1800" b="1">
                <a:solidFill>
                  <a:srgbClr val="007856"/>
                </a:solidFill>
                <a:latin typeface="+mn-lt"/>
              </a:defRPr>
            </a:lvl1pPr>
          </a:lstStyle>
          <a:p>
            <a:r>
              <a:rPr lang="de-DE" dirty="0"/>
              <a:t>Überschrift (optional)</a:t>
            </a:r>
            <a:endParaRPr lang="de-CH" dirty="0"/>
          </a:p>
        </p:txBody>
      </p:sp>
      <p:sp>
        <p:nvSpPr>
          <p:cNvPr id="16" name="Inhaltsplatzhalter 2"/>
          <p:cNvSpPr>
            <a:spLocks noGrp="1"/>
          </p:cNvSpPr>
          <p:nvPr>
            <p:ph idx="1" hasCustomPrompt="1"/>
          </p:nvPr>
        </p:nvSpPr>
        <p:spPr>
          <a:xfrm>
            <a:off x="147735" y="1343454"/>
            <a:ext cx="11870092" cy="867902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 oder Listen zur Tabelle</a:t>
            </a:r>
            <a:endParaRPr lang="de-CH" dirty="0"/>
          </a:p>
        </p:txBody>
      </p:sp>
      <p:sp>
        <p:nvSpPr>
          <p:cNvPr id="17" name="Tabellenplatzhalter 5"/>
          <p:cNvSpPr>
            <a:spLocks noGrp="1"/>
          </p:cNvSpPr>
          <p:nvPr>
            <p:ph type="tbl" sz="quarter" idx="10"/>
          </p:nvPr>
        </p:nvSpPr>
        <p:spPr>
          <a:xfrm>
            <a:off x="147734" y="2332653"/>
            <a:ext cx="11870093" cy="409613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ell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147734" y="592253"/>
            <a:ext cx="11870093" cy="5834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tabLst>
                <a:tab pos="1260000" algn="l"/>
              </a:tabLst>
              <a:defRPr sz="1800" b="1">
                <a:solidFill>
                  <a:srgbClr val="007856"/>
                </a:solidFill>
                <a:latin typeface="+mn-lt"/>
              </a:defRPr>
            </a:lvl1pPr>
          </a:lstStyle>
          <a:p>
            <a:r>
              <a:rPr lang="de-DE" dirty="0"/>
              <a:t>Überschrift (optional)</a:t>
            </a:r>
            <a:endParaRPr lang="de-CH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57066" y="1371445"/>
            <a:ext cx="5142722" cy="5085009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0"/>
          </p:nvPr>
        </p:nvSpPr>
        <p:spPr>
          <a:xfrm>
            <a:off x="5421313" y="1371600"/>
            <a:ext cx="6419850" cy="508518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8400" y="198000"/>
            <a:ext cx="10609265" cy="306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3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513" y="3816222"/>
            <a:ext cx="5066523" cy="2615826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800"/>
            </a:lvl1pPr>
            <a:lvl2pPr indent="-284400">
              <a:defRPr sz="1800"/>
            </a:lvl2pPr>
            <a:lvl3pPr indent="-284400">
              <a:defRPr sz="16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18px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18px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1"/>
          </p:nvPr>
        </p:nvSpPr>
        <p:spPr>
          <a:xfrm>
            <a:off x="514330" y="783774"/>
            <a:ext cx="5074707" cy="275533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6655844" y="3816222"/>
            <a:ext cx="5066523" cy="2615826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800"/>
            </a:lvl1pPr>
            <a:lvl2pPr indent="-284400">
              <a:defRPr sz="1800"/>
            </a:lvl2pPr>
            <a:lvl3pPr indent="-284400">
              <a:defRPr sz="16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18px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18px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3"/>
          </p:nvPr>
        </p:nvSpPr>
        <p:spPr>
          <a:xfrm>
            <a:off x="6647661" y="783774"/>
            <a:ext cx="5074707" cy="275533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0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500180" y="3769566"/>
            <a:ext cx="5154171" cy="274319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7856"/>
              </a:buClr>
              <a:buFont typeface="Wingdings" panose="05000000000000000000" pitchFamily="2" charset="2"/>
              <a:buChar char="ü"/>
              <a:tabLst>
                <a:tab pos="252000" algn="l"/>
              </a:tabLst>
              <a:defRPr sz="1600" baseline="0">
                <a:latin typeface="+mn-lt"/>
              </a:defRPr>
            </a:lvl1pPr>
            <a:lvl2pPr indent="-284400">
              <a:defRPr sz="1800"/>
            </a:lvl2pPr>
            <a:lvl3pPr indent="-284400">
              <a:defRPr sz="16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CH" dirty="0"/>
              <a:t>Vorteil 1</a:t>
            </a:r>
          </a:p>
          <a:p>
            <a:pPr lvl="0"/>
            <a:r>
              <a:rPr lang="de-CH" dirty="0"/>
              <a:t>Vorteil 2</a:t>
            </a:r>
          </a:p>
          <a:p>
            <a:pPr lvl="0"/>
            <a:r>
              <a:rPr lang="de-CH" dirty="0"/>
              <a:t>Vorteil 3</a:t>
            </a:r>
          </a:p>
          <a:p>
            <a:pPr lvl="0"/>
            <a:r>
              <a:rPr lang="de-CH" dirty="0"/>
              <a:t>Vorteil 4</a:t>
            </a:r>
          </a:p>
          <a:p>
            <a:pPr lvl="0"/>
            <a:r>
              <a:rPr lang="de-CH" dirty="0"/>
              <a:t>Nachteil 1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1"/>
          </p:nvPr>
        </p:nvSpPr>
        <p:spPr>
          <a:xfrm>
            <a:off x="491404" y="811763"/>
            <a:ext cx="5162496" cy="232332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6633511" y="3769566"/>
            <a:ext cx="5154171" cy="2743199"/>
          </a:xfrm>
          <a:prstGeom prst="rect">
            <a:avLst/>
          </a:prstGeom>
        </p:spPr>
        <p:txBody>
          <a:bodyPr/>
          <a:lstStyle>
            <a:lvl1pPr marL="252000" indent="-252000">
              <a:buClr>
                <a:srgbClr val="007856"/>
              </a:buClr>
              <a:buFont typeface="Wingdings" panose="05000000000000000000" pitchFamily="2" charset="2"/>
              <a:buChar char="ü"/>
              <a:tabLst>
                <a:tab pos="252000" algn="l"/>
              </a:tabLst>
              <a:defRPr sz="1600"/>
            </a:lvl1pPr>
            <a:lvl2pPr indent="-284400">
              <a:defRPr sz="1800"/>
            </a:lvl2pPr>
            <a:lvl3pPr indent="-284400">
              <a:defRPr sz="16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CH" dirty="0"/>
              <a:t>Vorteil 1</a:t>
            </a:r>
          </a:p>
          <a:p>
            <a:pPr lvl="0"/>
            <a:r>
              <a:rPr lang="de-CH" dirty="0"/>
              <a:t>Vorteil 2</a:t>
            </a:r>
          </a:p>
          <a:p>
            <a:pPr lvl="0"/>
            <a:r>
              <a:rPr lang="de-CH" dirty="0"/>
              <a:t>Vorteil 3</a:t>
            </a:r>
          </a:p>
          <a:p>
            <a:pPr lvl="0"/>
            <a:r>
              <a:rPr lang="de-CH" dirty="0"/>
              <a:t>Vorteil 4</a:t>
            </a:r>
          </a:p>
          <a:p>
            <a:pPr lvl="0"/>
            <a:r>
              <a:rPr lang="de-CH" dirty="0"/>
              <a:t>Nachteil 1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3"/>
          </p:nvPr>
        </p:nvSpPr>
        <p:spPr>
          <a:xfrm>
            <a:off x="6624735" y="811763"/>
            <a:ext cx="5162496" cy="232332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1301" y="3256774"/>
            <a:ext cx="5162408" cy="363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07856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Name Produkt A</a:t>
            </a:r>
            <a:endParaRPr lang="en-US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624729" y="3256774"/>
            <a:ext cx="5162408" cy="363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07856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Name Produkt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8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419314" y="3751727"/>
            <a:ext cx="3347404" cy="2639736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1"/>
          </p:nvPr>
        </p:nvSpPr>
        <p:spPr>
          <a:xfrm>
            <a:off x="410543" y="867744"/>
            <a:ext cx="3352810" cy="2640561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397260" y="3742396"/>
            <a:ext cx="3347404" cy="2639736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388489" y="858413"/>
            <a:ext cx="3352810" cy="2640561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Inhaltsplatzhalter 2"/>
          <p:cNvSpPr>
            <a:spLocks noGrp="1"/>
          </p:cNvSpPr>
          <p:nvPr>
            <p:ph idx="14" hasCustomPrompt="1"/>
          </p:nvPr>
        </p:nvSpPr>
        <p:spPr>
          <a:xfrm>
            <a:off x="8347216" y="3742396"/>
            <a:ext cx="3347404" cy="2639736"/>
          </a:xfrm>
          <a:prstGeom prst="rect">
            <a:avLst/>
          </a:prstGeom>
        </p:spPr>
        <p:txBody>
          <a:bodyPr/>
          <a:lstStyle>
            <a:lvl1pPr marL="252000" indent="-252000">
              <a:tabLst>
                <a:tab pos="252000" algn="l"/>
              </a:tabLst>
              <a:defRPr sz="1600"/>
            </a:lvl1pPr>
            <a:lvl2pPr indent="-284400">
              <a:defRPr sz="1600"/>
            </a:lvl2pPr>
            <a:lvl3pPr indent="-284400">
              <a:defRPr sz="1400"/>
            </a:lvl3pPr>
            <a:lvl4pPr indent="-284400">
              <a:defRPr sz="1400"/>
            </a:lvl4pPr>
            <a:lvl5pPr indent="-284400">
              <a:defRPr sz="1200"/>
            </a:lvl5pPr>
          </a:lstStyle>
          <a:p>
            <a:pPr lvl="0"/>
            <a:r>
              <a:rPr lang="de-DE" dirty="0"/>
              <a:t>Textmasterformat bearbeiten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1"/>
            <a:r>
              <a:rPr lang="de-DE" dirty="0"/>
              <a:t>Zweite Ebene</a:t>
            </a:r>
            <a:br>
              <a:rPr lang="de-DE" dirty="0"/>
            </a:br>
            <a:r>
              <a:rPr lang="de-DE" dirty="0"/>
              <a:t>Blindtext 16px</a:t>
            </a:r>
          </a:p>
          <a:p>
            <a:pPr lvl="2"/>
            <a:r>
              <a:rPr lang="de-DE" dirty="0"/>
              <a:t>Dritte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3"/>
            <a:r>
              <a:rPr lang="de-DE" dirty="0"/>
              <a:t>Vierte Ebene</a:t>
            </a:r>
            <a:br>
              <a:rPr lang="de-DE" dirty="0"/>
            </a:br>
            <a:r>
              <a:rPr lang="de-DE" dirty="0"/>
              <a:t>Blindtext 14px</a:t>
            </a:r>
          </a:p>
          <a:p>
            <a:pPr lvl="4"/>
            <a:r>
              <a:rPr lang="de-DE" dirty="0"/>
              <a:t>Fünfte Ebene</a:t>
            </a:r>
            <a:br>
              <a:rPr lang="de-DE" dirty="0"/>
            </a:br>
            <a:r>
              <a:rPr lang="de-DE" dirty="0"/>
              <a:t>Blindtext 12px</a:t>
            </a:r>
            <a:endParaRPr lang="de-CH" dirty="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338445" y="858413"/>
            <a:ext cx="3352810" cy="2640561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llbild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8400" y="198000"/>
            <a:ext cx="10609265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de-DE" dirty="0"/>
              <a:t>Präsentationstitel durch Klicken bearbeiten</a:t>
            </a:r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120650" y="628650"/>
            <a:ext cx="11947525" cy="60706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6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42F7F-C7E3-4BD6-8A22-BCA5606A7634}" type="datetime1">
              <a:rPr lang="de-CH" smtClean="0"/>
              <a:t>08.04.2025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asdfadfasdf adsfadf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517FE-213B-4FF3-820C-791E5401E7A6}" type="slidenum">
              <a:rPr lang="de-CH" smtClean="0"/>
              <a:t>‹Nr.›</a:t>
            </a:fld>
            <a:endParaRPr lang="de-CH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35818" y="64814"/>
            <a:ext cx="12156182" cy="6832957"/>
            <a:chOff x="35818" y="25043"/>
            <a:chExt cx="9108182" cy="683295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78"/>
            <a:stretch/>
          </p:blipFill>
          <p:spPr>
            <a:xfrm>
              <a:off x="35818" y="2492896"/>
              <a:ext cx="9108182" cy="4365104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45342" y="6669360"/>
              <a:ext cx="9098658" cy="117773"/>
            </a:xfrm>
            <a:prstGeom prst="rect">
              <a:avLst/>
            </a:prstGeom>
            <a:solidFill>
              <a:srgbClr val="007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5342" y="25043"/>
              <a:ext cx="9063162" cy="6788334"/>
            </a:xfrm>
            <a:prstGeom prst="rect">
              <a:avLst/>
            </a:prstGeom>
            <a:noFill/>
            <a:ln w="133350" cmpd="sng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94622" y="82192"/>
              <a:ext cx="8043016" cy="451135"/>
            </a:xfrm>
            <a:prstGeom prst="rect">
              <a:avLst/>
            </a:prstGeom>
            <a:solidFill>
              <a:srgbClr val="00785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64" y="134928"/>
            <a:ext cx="1266506" cy="4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1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1" r:id="rId6"/>
    <p:sldLayoutId id="2147483663" r:id="rId7"/>
    <p:sldLayoutId id="2147483662" r:id="rId8"/>
    <p:sldLayoutId id="2147483667" r:id="rId9"/>
    <p:sldLayoutId id="2147483668" r:id="rId10"/>
    <p:sldLayoutId id="2147483669" r:id="rId11"/>
    <p:sldLayoutId id="2147483664" r:id="rId12"/>
    <p:sldLayoutId id="2147483658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0" y="-841829"/>
            <a:ext cx="12201609" cy="8134407"/>
          </a:xfrm>
          <a:prstGeom prst="rect">
            <a:avLst/>
          </a:prstGeom>
        </p:spPr>
      </p:pic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6903383" y="1546187"/>
            <a:ext cx="4478125" cy="554456"/>
          </a:xfrm>
        </p:spPr>
        <p:txBody>
          <a:bodyPr/>
          <a:lstStyle/>
          <a:p>
            <a:r>
              <a:rPr lang="en-US" dirty="0"/>
              <a:t>Indirect lightning test system</a:t>
            </a:r>
          </a:p>
          <a:p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6903383" y="909859"/>
            <a:ext cx="4478125" cy="712995"/>
          </a:xfrm>
        </p:spPr>
        <p:txBody>
          <a:bodyPr/>
          <a:lstStyle/>
          <a:p>
            <a:r>
              <a:rPr lang="en-US" dirty="0"/>
              <a:t>AVI-LV5</a:t>
            </a:r>
          </a:p>
        </p:txBody>
      </p:sp>
    </p:spTree>
    <p:extLst>
      <p:ext uri="{BB962C8B-B14F-4D97-AF65-F5344CB8AC3E}">
        <p14:creationId xmlns:p14="http://schemas.microsoft.com/office/powerpoint/2010/main" val="92115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7734" y="888815"/>
            <a:ext cx="11870093" cy="3131248"/>
          </a:xfrm>
        </p:spPr>
        <p:txBody>
          <a:bodyPr>
            <a:normAutofit/>
          </a:bodyPr>
          <a:lstStyle/>
          <a:p>
            <a:r>
              <a:rPr lang="en-US" dirty="0"/>
              <a:t>    A fully-configured AVI-LV5 test system meets and exceeds all DO-160 Section 22requirements , including: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		</a:t>
            </a:r>
            <a:r>
              <a:rPr lang="en-US" dirty="0">
                <a:sym typeface="Wingdings" panose="05000000000000000000" pitchFamily="2" charset="2"/>
              </a:rPr>
              <a:t> </a:t>
            </a:r>
            <a:r>
              <a:rPr lang="en-US" sz="2000" dirty="0"/>
              <a:t>Single Stroke, Multiple Stroke, Multiple Burst events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			</a:t>
            </a:r>
            <a:r>
              <a:rPr lang="en-US" sz="2000" dirty="0">
                <a:sym typeface="Wingdings" panose="05000000000000000000" pitchFamily="2" charset="2"/>
              </a:rPr>
              <a:t> </a:t>
            </a:r>
            <a:r>
              <a:rPr lang="en-US" sz="2000" dirty="0"/>
              <a:t>Waveforms 1, 2, 3 (1 MHz and 10 MHz), 4, 5A, 5B and 6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			</a:t>
            </a:r>
            <a:r>
              <a:rPr lang="en-US" sz="2000" dirty="0">
                <a:sym typeface="Wingdings" panose="05000000000000000000" pitchFamily="2" charset="2"/>
              </a:rPr>
              <a:t> </a:t>
            </a:r>
            <a:r>
              <a:rPr lang="en-US" sz="2000" dirty="0"/>
              <a:t>Pin injection and cable bundle applications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			     as applicable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DO-160 Section 22 requirements</a:t>
            </a:r>
          </a:p>
        </p:txBody>
      </p:sp>
    </p:spTree>
    <p:extLst>
      <p:ext uri="{BB962C8B-B14F-4D97-AF65-F5344CB8AC3E}">
        <p14:creationId xmlns:p14="http://schemas.microsoft.com/office/powerpoint/2010/main" val="262285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Application-based modularity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999" y="592253"/>
            <a:ext cx="5319497" cy="6070536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5189291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Possible to split between pin injection tests and cable bundle tests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Possible to maintain cost under control when only CB tests (or CS117) are required, and add later pin injection testing if needed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The 30 subsequent stroke capability is optional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 270 V DC capability of LISN is optional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Power source transient blocking devices are optional (in case no power pins are tested)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Clr>
                <a:srgbClr val="007856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4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Future-oriented characteristics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0898112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Design optimized to reach test level or limit level in basically all cases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Support for electrification of aircraft industry through higher EUT currents allowed through the injection transformer, pin injection generators internal protection up to 540 V DC and 230 V (50 – 800 Hz)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Simplified firmware and software upgrades at no additional cost during an estimated lifetime of at least 10 years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Open architecture allowing expansion of the system, with features like for example customer WF 3 frequencies (subject to prior check for each possible new feature by EMC PARTNER)</a:t>
            </a:r>
          </a:p>
        </p:txBody>
      </p:sp>
    </p:spTree>
    <p:extLst>
      <p:ext uri="{BB962C8B-B14F-4D97-AF65-F5344CB8AC3E}">
        <p14:creationId xmlns:p14="http://schemas.microsoft.com/office/powerpoint/2010/main" val="3784866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21" y="1360446"/>
            <a:ext cx="3704778" cy="3011243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Touchscreen control: reduced complexity and steep learning curve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1.2 GHz quad-core processor, 1 </a:t>
            </a:r>
            <a:r>
              <a:rPr lang="en-US" dirty="0" err="1"/>
              <a:t>Gbps</a:t>
            </a:r>
            <a:r>
              <a:rPr lang="en-US" dirty="0"/>
              <a:t> Ethernet connection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Fast and simple firmware updates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Cutting-edge technology, outstanding performance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6" name="Picture 2" descr="http://www.clker.com/cliparts/Z/6/B/Y/s/N/pointer-finger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805" y="1895561"/>
            <a:ext cx="504056" cy="8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42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7726545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Table-top unit, 19" 8UH unit for levels 1 – 5, waveforms 3 (1 MHz), 4, 5A, easy to move around the lab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Automatic synchronization on power peak up to 800 Hz with no extra cables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EUT voltage and frequency displayed on the screen during test</a:t>
            </a:r>
          </a:p>
          <a:p>
            <a:pPr marL="0" indent="0">
              <a:buClr>
                <a:srgbClr val="007856"/>
              </a:buClr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 test highlights and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49" y="764646"/>
            <a:ext cx="3704778" cy="30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9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7726545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Built-in power blocking devices to protect the generator during powered pin tests : max AC 230 V / 800 Hz, DC ± 540 V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The system supports direct injection or ground injection methods with external (optional) transient blocking devices or bypass circuitry (selection of method should consider the type of EUT supply)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Open architecture with slot for interchangeable/custom plugins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Clr>
                <a:srgbClr val="007856"/>
              </a:buClr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 test highlights and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49" y="764646"/>
            <a:ext cx="3704778" cy="30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6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685345"/>
            <a:ext cx="11209024" cy="642006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World’s first standard transient blocking devices and bypass circuitry for powered pins to protect power sources during the test are now available as options for AVI-LV5-PIN. Waveforms 3 (1 MHz), 4 and 5 A covered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5" y="2862330"/>
            <a:ext cx="1315746" cy="1615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Inhaltsplatzhalter 1"/>
          <p:cNvSpPr txBox="1">
            <a:spLocks/>
          </p:cNvSpPr>
          <p:nvPr/>
        </p:nvSpPr>
        <p:spPr>
          <a:xfrm>
            <a:off x="555517" y="2580493"/>
            <a:ext cx="1492725" cy="302788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7856"/>
              </a:buClr>
              <a:buNone/>
            </a:pPr>
            <a:r>
              <a:rPr lang="de-CH" dirty="0"/>
              <a:t>BD-PIN-FAST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83" y="3477855"/>
            <a:ext cx="3483572" cy="14519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73" y="4293503"/>
            <a:ext cx="3483572" cy="1451953"/>
          </a:xfrm>
          <a:prstGeom prst="rect">
            <a:avLst/>
          </a:prstGeom>
        </p:spPr>
      </p:pic>
      <p:sp>
        <p:nvSpPr>
          <p:cNvPr id="11" name="Inhaltsplatzhalter 1"/>
          <p:cNvSpPr txBox="1">
            <a:spLocks/>
          </p:cNvSpPr>
          <p:nvPr/>
        </p:nvSpPr>
        <p:spPr>
          <a:xfrm>
            <a:off x="3122721" y="3175067"/>
            <a:ext cx="1492725" cy="302788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7856"/>
              </a:buClr>
              <a:buNone/>
            </a:pPr>
            <a:r>
              <a:rPr lang="de-CH" dirty="0"/>
              <a:t>BD-PIN-U</a:t>
            </a:r>
          </a:p>
        </p:txBody>
      </p:sp>
      <p:sp>
        <p:nvSpPr>
          <p:cNvPr id="12" name="Inhaltsplatzhalter 1"/>
          <p:cNvSpPr txBox="1">
            <a:spLocks/>
          </p:cNvSpPr>
          <p:nvPr/>
        </p:nvSpPr>
        <p:spPr>
          <a:xfrm>
            <a:off x="7905735" y="3991716"/>
            <a:ext cx="1492725" cy="302788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7856"/>
              </a:buClr>
              <a:buNone/>
            </a:pPr>
            <a:r>
              <a:rPr lang="de-CH" dirty="0"/>
              <a:t>BD-PIN-G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BC380C6-69FC-42F8-9BF0-D95F7697320F}"/>
              </a:ext>
            </a:extLst>
          </p:cNvPr>
          <p:cNvSpPr/>
          <p:nvPr/>
        </p:nvSpPr>
        <p:spPr>
          <a:xfrm>
            <a:off x="8279291" y="1369802"/>
            <a:ext cx="3151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World‘s</a:t>
            </a:r>
            <a:r>
              <a:rPr lang="de-DE" sz="4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first!</a:t>
            </a:r>
            <a:endParaRPr lang="de-DE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A8B6A15-3926-47A7-9DBB-BD5CB1FB3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86" y="2094481"/>
            <a:ext cx="1693985" cy="169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45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1966108" cy="1737343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System architecture: AVI-LV5-CB Single Stroke generator (19” rack, 18 UH on wheels) and EXT-AVI5-MS Multiple Stroke (15 strokes) extension (19” rack, 18 UH on wheels) connected together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OPT-MS-30 can optionally extend subsequent stroke capability of EXT-AVI5-MS from 15 strokes to 30 strokes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bundle test highlights and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85" y="2804540"/>
            <a:ext cx="6713839" cy="3829529"/>
          </a:xfrm>
          <a:prstGeom prst="rect">
            <a:avLst/>
          </a:prstGeom>
        </p:spPr>
      </p:pic>
      <p:sp>
        <p:nvSpPr>
          <p:cNvPr id="8" name="Inhaltsplatzhalter 1"/>
          <p:cNvSpPr txBox="1">
            <a:spLocks/>
          </p:cNvSpPr>
          <p:nvPr/>
        </p:nvSpPr>
        <p:spPr>
          <a:xfrm>
            <a:off x="157066" y="3195183"/>
            <a:ext cx="5749464" cy="5141167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Waveforms included in delivery either built-in or plugins: 1, 2, 3 (1 &amp; 10 MHz), 4, 5A, 5A voltage, 5B, 6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Open architecture with slot for interchangeable/custom plugins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Clr>
                <a:srgbClr val="007856"/>
              </a:buClr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1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1966108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Ground injection EUT power: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WF 4:   			max. 30 A DC – 800 Hz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WF 5A, 5A voltage: 	max. 30 A DC – 800 Hz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Clr>
                <a:srgbClr val="007856"/>
              </a:buClr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bundle test highlights and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14" y="2912997"/>
            <a:ext cx="6245599" cy="35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45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1966108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Only two </a:t>
            </a:r>
            <a:r>
              <a:rPr lang="en-US" dirty="0">
                <a:solidFill>
                  <a:srgbClr val="FF0000"/>
                </a:solidFill>
              </a:rPr>
              <a:t>cable induction </a:t>
            </a:r>
            <a:r>
              <a:rPr lang="en-US" dirty="0"/>
              <a:t>injection transformers for all waveforms, all test levels: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sz="1000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CN-BT8: 	Waveforms 1, 3 (1 &amp; 10 MHz), 6 	EUT current: max. 426 A @ DC-60 Hz, 32 A @ 800 Hz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CN-BT9: 	Waveforms 4, 5A, 5B 		EUT current: max. 426 A @ DC-60 Hz, 32 A @ 800 Hz </a:t>
            </a:r>
          </a:p>
          <a:p>
            <a:pPr marL="0" indent="0">
              <a:buClr>
                <a:srgbClr val="007856"/>
              </a:buClr>
              <a:buNone/>
            </a:pPr>
            <a:r>
              <a:rPr lang="en-US" dirty="0"/>
              <a:t>			Waveform 5A voltage 		EUT current: max. 213 A @ DC-60 Hz, 16 A @ 800 Hz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Clr>
                <a:srgbClr val="007856"/>
              </a:buClr>
              <a:buNone/>
            </a:pPr>
            <a:r>
              <a:rPr lang="en-US" dirty="0"/>
              <a:t>Advantages: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sz="1000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High chances to reach either test level or limit level in all cases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Clr>
                <a:srgbClr val="007856"/>
              </a:buClr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bundle test highlights and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07" y="3847083"/>
            <a:ext cx="4795737" cy="27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800243" y="198000"/>
            <a:ext cx="9967422" cy="306678"/>
          </a:xfrm>
        </p:spPr>
        <p:txBody>
          <a:bodyPr/>
          <a:lstStyle/>
          <a:p>
            <a:r>
              <a:rPr lang="de-CH" dirty="0"/>
              <a:t>EMC Partner AG – </a:t>
            </a:r>
            <a:r>
              <a:rPr lang="de-CH" dirty="0" err="1"/>
              <a:t>the</a:t>
            </a:r>
            <a:r>
              <a:rPr lang="de-CH" dirty="0"/>
              <a:t> Swiss </a:t>
            </a:r>
            <a:r>
              <a:rPr lang="de-CH" dirty="0" err="1"/>
              <a:t>company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940824"/>
            <a:ext cx="4655216" cy="5766636"/>
          </a:xfrm>
          <a:prstGeom prst="rect">
            <a:avLst/>
          </a:prstGeo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6052106" y="1738470"/>
            <a:ext cx="5910262" cy="46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indent="-2730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ts val="40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+mn-lt"/>
              </a:rPr>
              <a:t>EMC PARTNER AG</a:t>
            </a:r>
          </a:p>
          <a:p>
            <a:pPr lvl="1">
              <a:spcBef>
                <a:spcPts val="400"/>
              </a:spcBef>
              <a:buClrTx/>
              <a:buFontTx/>
              <a:buNone/>
            </a:pPr>
            <a:endParaRPr lang="en-US" altLang="en-US" sz="1600" b="1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Founded in 1994 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rgbClr val="FF0000"/>
                </a:solidFill>
                <a:latin typeface="+mn-lt"/>
              </a:rPr>
              <a:t>Swiss</a:t>
            </a: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 private company, headquarters in </a:t>
            </a:r>
            <a:r>
              <a:rPr lang="en-US" altLang="en-US" sz="1600" dirty="0" err="1">
                <a:solidFill>
                  <a:schemeClr val="tx1"/>
                </a:solidFill>
                <a:latin typeface="+mn-lt"/>
              </a:rPr>
              <a:t>Laufen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Largest choice of impulse generators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Market leading supplier, reputed worldwide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Development, production and testing in house</a:t>
            </a: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marL="469900" lvl="1" indent="-285750">
              <a:spcBef>
                <a:spcPts val="40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Global network of representatives</a:t>
            </a: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8208"/>
            <a:ext cx="669132" cy="44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71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1966108" cy="568663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New three-phase LISNs with 5 µH per line, optional extensions up to DC 270 V line to line:</a:t>
            </a:r>
          </a:p>
          <a:p>
            <a:pPr marL="0" indent="0">
              <a:buClr>
                <a:srgbClr val="007856"/>
              </a:buClr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bundle test highlights and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368391"/>
              </p:ext>
            </p:extLst>
          </p:nvPr>
        </p:nvGraphicFramePr>
        <p:xfrm>
          <a:off x="6271950" y="1874720"/>
          <a:ext cx="375920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47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LISN-5U-32 (single &amp; three</a:t>
                      </a:r>
                      <a:r>
                        <a:rPr lang="en-GB" sz="1400" baseline="0" dirty="0"/>
                        <a:t> phase, DC)</a:t>
                      </a:r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AC L-PE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240 V (50-800 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AC L-L/N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420 V (50-800 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DC L-L,</a:t>
                      </a:r>
                      <a:r>
                        <a:rPr lang="en-GB" sz="1400" baseline="0" dirty="0"/>
                        <a:t> L-PE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standard 50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i="1" dirty="0"/>
                        <a:t>Option DC (separate)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dirty="0"/>
                        <a:t>270 V L-L/PE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AC/DC</a:t>
                      </a:r>
                      <a:r>
                        <a:rPr lang="en-GB" sz="1400" baseline="0" dirty="0"/>
                        <a:t> current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32 A (/line or DC)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AC capacitors L-PE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 µF per 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DC capacitors L-PE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&gt; 28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dirty="0"/>
                        <a:t>mF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474">
                <a:tc>
                  <a:txBody>
                    <a:bodyPr/>
                    <a:lstStyle/>
                    <a:p>
                      <a:r>
                        <a:rPr lang="en-GB" sz="1400" dirty="0"/>
                        <a:t>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DO-160 S22, CS117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57" y="2645581"/>
            <a:ext cx="3759204" cy="15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4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Enhanced kit for calibration and basic monitoring (one bundle) with included ISO 17025 calibrations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Optional TEMA3000-AVI software package with sequence, report and DSO control functionality (one license per generator)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Optional fiber link (10 meters) ensures galvanic decoupling of the generator from control computer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Flexible system architecture allows upgrades to meet aircraft manufacturers’ additional requirements as well as new requirements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new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51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waveforms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3261637" cy="346241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Waveform 3 (1 MHz) Pin 3200 V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5046" r="20571" b="31651"/>
          <a:stretch/>
        </p:blipFill>
        <p:spPr>
          <a:xfrm>
            <a:off x="157066" y="2355599"/>
            <a:ext cx="5065723" cy="2537678"/>
          </a:xfrm>
          <a:prstGeom prst="rect">
            <a:avLst/>
          </a:prstGeom>
        </p:spPr>
      </p:pic>
      <p:sp>
        <p:nvSpPr>
          <p:cNvPr id="6" name="Inhaltsplatzhalter 1"/>
          <p:cNvSpPr txBox="1">
            <a:spLocks/>
          </p:cNvSpPr>
          <p:nvPr/>
        </p:nvSpPr>
        <p:spPr>
          <a:xfrm>
            <a:off x="5654411" y="1334277"/>
            <a:ext cx="3261637" cy="346241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Waveform 4 Pin 1600 V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r="15225" b="49309"/>
          <a:stretch/>
        </p:blipFill>
        <p:spPr>
          <a:xfrm>
            <a:off x="5553112" y="2343271"/>
            <a:ext cx="6398811" cy="25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waveforms II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AVI-LV5</a:t>
            </a:r>
            <a:endParaRPr lang="en-GB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3261637" cy="346241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Waveform 5A Pin 1600 V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6387578" y="3690299"/>
            <a:ext cx="4667600" cy="346241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Waveform 5A Pin 2400 V with BD-PIN-G 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r="14956" b="49365"/>
          <a:stretch/>
        </p:blipFill>
        <p:spPr>
          <a:xfrm>
            <a:off x="6063038" y="4127158"/>
            <a:ext cx="5588120" cy="22159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6207" r="15410" b="49150"/>
          <a:stretch/>
        </p:blipFill>
        <p:spPr>
          <a:xfrm>
            <a:off x="345990" y="1738183"/>
            <a:ext cx="5555906" cy="22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67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setup: pin injection – power pin, WF 4 / WF 5A, ungrounded return lead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AVI-LV5: calibration setup and test setup examples</a:t>
            </a:r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0898112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Voltage calibration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32" y="1263229"/>
            <a:ext cx="7514647" cy="52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70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setup: pin injection – power pin, WF 4 / WF 5A, ungrounded return lead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AVI-LV5: calibration setup and test setup examples</a:t>
            </a:r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0898112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Current calibration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62" y="1380221"/>
            <a:ext cx="7259274" cy="50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98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</a:t>
            </a:r>
            <a:r>
              <a:rPr lang="en-US" dirty="0"/>
              <a:t>setup: pin injection – power pin, WF 4 / WF 5A, ungrounded return lead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AVI-LV5: calibration setup and test setup examples</a:t>
            </a:r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0898112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Test setup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9" y="1341253"/>
            <a:ext cx="9645697" cy="513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1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main</a:t>
            </a:r>
            <a:r>
              <a:rPr lang="de-CH" dirty="0"/>
              <a:t> </a:t>
            </a:r>
            <a:r>
              <a:rPr lang="de-CH" dirty="0" err="1"/>
              <a:t>solutions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indirect</a:t>
            </a:r>
            <a:r>
              <a:rPr lang="de-CH" dirty="0"/>
              <a:t> </a:t>
            </a:r>
            <a:r>
              <a:rPr lang="de-CH" dirty="0" err="1"/>
              <a:t>lightning</a:t>
            </a:r>
            <a:r>
              <a:rPr lang="de-CH" dirty="0"/>
              <a:t> </a:t>
            </a:r>
            <a:r>
              <a:rPr lang="de-CH" dirty="0" err="1"/>
              <a:t>tests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EMC PARTNER </a:t>
            </a:r>
            <a:r>
              <a:rPr lang="de-CH" dirty="0" err="1"/>
              <a:t>Switzerland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AVI-LV3 &amp; AVI-LV5</a:t>
            </a:r>
            <a:endParaRPr lang="en-GB" dirty="0"/>
          </a:p>
        </p:txBody>
      </p:sp>
      <p:sp>
        <p:nvSpPr>
          <p:cNvPr id="16" name="Inhaltsplatzhalter 1"/>
          <p:cNvSpPr>
            <a:spLocks noGrp="1"/>
          </p:cNvSpPr>
          <p:nvPr>
            <p:ph idx="1"/>
          </p:nvPr>
        </p:nvSpPr>
        <p:spPr>
          <a:xfrm>
            <a:off x="157065" y="4124368"/>
            <a:ext cx="5938935" cy="2100899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Ultra-compact, Sec. 22 level 3 and CS117 internal eq. level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WF 1, 2, 3 (1 &amp; 10 MHz), 4, 5A, 6 in one unit                              (Pin, CB as applicable)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Not upgradeable to level 5 or external eq. level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79E9835D-F462-4B9E-9B5C-21C61D4FD3B5}"/>
              </a:ext>
            </a:extLst>
          </p:cNvPr>
          <p:cNvSpPr txBox="1">
            <a:spLocks/>
          </p:cNvSpPr>
          <p:nvPr/>
        </p:nvSpPr>
        <p:spPr>
          <a:xfrm>
            <a:off x="6269250" y="4124368"/>
            <a:ext cx="5626319" cy="2100899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52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84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Sec. 22 level 5 and CS117 internal and external eq. level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WF 1, 2, 3 (1 &amp; 10 MHz),  4, 5A current, 5A voltage,            5B current, 6 (Pin, CB as applicable)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Latest innovations like power source protection during Pin test available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125355-1831-4B93-9240-084664E36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6" y="2280676"/>
            <a:ext cx="1274255" cy="7744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DA99D63-982D-4795-8E17-37CE98F9E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49" y="1578710"/>
            <a:ext cx="1996425" cy="15009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0047E9-9D73-4ED1-9DA5-DC878AFF6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9" y="1417933"/>
            <a:ext cx="1727418" cy="14040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53AA149-1BB3-4ED9-BD2A-A6F898D09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94" y="2842573"/>
            <a:ext cx="503792" cy="61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0722B45-15CF-4E1C-A8CC-1AC929A51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70" y="3011292"/>
            <a:ext cx="1333841" cy="55594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7C933A6-E017-4F56-B6C6-01EA7F3CE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65" y="3183005"/>
            <a:ext cx="1333841" cy="5559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2A3AA9B-FCC2-477C-8EB2-2DCBBEB855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6" t="4308"/>
          <a:stretch/>
        </p:blipFill>
        <p:spPr>
          <a:xfrm>
            <a:off x="9472246" y="1576708"/>
            <a:ext cx="2588508" cy="206425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35DA8E4-30D8-405E-8016-E86D0AE255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16"/>
          <a:stretch/>
        </p:blipFill>
        <p:spPr>
          <a:xfrm>
            <a:off x="8816240" y="1029832"/>
            <a:ext cx="624747" cy="2157172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46590675-66C0-4743-BF60-C6C9B1B42A31}"/>
              </a:ext>
            </a:extLst>
          </p:cNvPr>
          <p:cNvSpPr txBox="1">
            <a:spLocks/>
          </p:cNvSpPr>
          <p:nvPr/>
        </p:nvSpPr>
        <p:spPr>
          <a:xfrm>
            <a:off x="491700" y="1081506"/>
            <a:ext cx="1333841" cy="61840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60000" algn="l"/>
              </a:tabLst>
              <a:defRPr sz="1800" b="1" kern="1200">
                <a:solidFill>
                  <a:srgbClr val="00785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dirty="0">
                <a:latin typeface="+mj-lt"/>
              </a:rPr>
              <a:t>AVI-LV3</a:t>
            </a:r>
            <a:endParaRPr lang="en-GB" dirty="0">
              <a:latin typeface="+mj-lt"/>
            </a:endParaRPr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EFBCF66A-B7EB-4B07-A3A1-65FFCE001982}"/>
              </a:ext>
            </a:extLst>
          </p:cNvPr>
          <p:cNvSpPr txBox="1">
            <a:spLocks/>
          </p:cNvSpPr>
          <p:nvPr/>
        </p:nvSpPr>
        <p:spPr>
          <a:xfrm>
            <a:off x="9737969" y="967632"/>
            <a:ext cx="1795138" cy="4190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60000" algn="l"/>
              </a:tabLst>
              <a:defRPr sz="1800" b="1" kern="1200">
                <a:solidFill>
                  <a:srgbClr val="00785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dirty="0">
                <a:latin typeface="+mj-lt"/>
              </a:rPr>
              <a:t>AVI-LV5 </a:t>
            </a:r>
            <a:r>
              <a:rPr lang="de-CH" dirty="0" err="1">
                <a:solidFill>
                  <a:srgbClr val="FF0000"/>
                </a:solidFill>
                <a:latin typeface="+mj-lt"/>
              </a:rPr>
              <a:t>new</a:t>
            </a:r>
            <a:r>
              <a:rPr lang="de-CH" dirty="0">
                <a:solidFill>
                  <a:srgbClr val="FF0000"/>
                </a:solidFill>
                <a:latin typeface="+mj-lt"/>
              </a:rPr>
              <a:t>!</a:t>
            </a:r>
            <a:endParaRPr lang="en-GB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7537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Competence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assistance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EMC PARTNER &amp; </a:t>
            </a:r>
            <a:r>
              <a:rPr lang="de-CH" dirty="0" err="1"/>
              <a:t>official</a:t>
            </a:r>
            <a:r>
              <a:rPr lang="de-CH" dirty="0"/>
              <a:t> </a:t>
            </a:r>
            <a:r>
              <a:rPr lang="de-CH" dirty="0" err="1"/>
              <a:t>representatives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AVI-LV3 &amp; AVI-LV5</a:t>
            </a:r>
          </a:p>
        </p:txBody>
      </p:sp>
      <p:sp>
        <p:nvSpPr>
          <p:cNvPr id="16" name="Inhaltsplatzhalter 1"/>
          <p:cNvSpPr>
            <a:spLocks noGrp="1"/>
          </p:cNvSpPr>
          <p:nvPr>
            <p:ph idx="1"/>
          </p:nvPr>
        </p:nvSpPr>
        <p:spPr>
          <a:xfrm>
            <a:off x="157066" y="1334278"/>
            <a:ext cx="11636830" cy="2100899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Technical assistance throughout project development process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Installation, training, long-term support after delivery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dirty="0"/>
              <a:t>Latest requirements considered (EMC PARTNER supports standardization committees)</a:t>
            </a:r>
          </a:p>
        </p:txBody>
      </p:sp>
    </p:spTree>
    <p:extLst>
      <p:ext uri="{BB962C8B-B14F-4D97-AF65-F5344CB8AC3E}">
        <p14:creationId xmlns:p14="http://schemas.microsoft.com/office/powerpoint/2010/main" val="2203386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-460772"/>
            <a:ext cx="11630024" cy="775335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797326" y="978279"/>
            <a:ext cx="5906633" cy="569945"/>
          </a:xfrm>
        </p:spPr>
        <p:txBody>
          <a:bodyPr/>
          <a:lstStyle/>
          <a:p>
            <a:r>
              <a:rPr lang="de-CH"/>
              <a:t>AVI-LV5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AVI-LV5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www.emc-partner.com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6797325" y="1718507"/>
            <a:ext cx="5906633" cy="569945"/>
          </a:xfrm>
        </p:spPr>
        <p:txBody>
          <a:bodyPr/>
          <a:lstStyle/>
          <a:p>
            <a:r>
              <a:rPr lang="de-CH" dirty="0" err="1"/>
              <a:t>Thank</a:t>
            </a:r>
            <a:r>
              <a:rPr lang="de-CH" dirty="0"/>
              <a:t> </a:t>
            </a:r>
            <a:r>
              <a:rPr lang="de-CH" dirty="0" err="1"/>
              <a:t>you</a:t>
            </a:r>
            <a:r>
              <a:rPr lang="de-CH" dirty="0"/>
              <a:t>!</a:t>
            </a:r>
            <a:endParaRPr lang="en-GB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943070" y="6409700"/>
            <a:ext cx="2084176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en-GB" altLang="de-DE" sz="1000" dirty="0">
                <a:solidFill>
                  <a:srgbClr val="007856"/>
                </a:solidFill>
              </a:rPr>
              <a:t>© Copyright EMC PARTNER AG</a:t>
            </a:r>
          </a:p>
        </p:txBody>
      </p:sp>
    </p:spTree>
    <p:extLst>
      <p:ext uri="{BB962C8B-B14F-4D97-AF65-F5344CB8AC3E}">
        <p14:creationId xmlns:p14="http://schemas.microsoft.com/office/powerpoint/2010/main" val="46185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/>
              <a:t>EMC PARTNER </a:t>
            </a:r>
            <a:r>
              <a:rPr lang="de-CH" b="0" dirty="0" err="1"/>
              <a:t>provides</a:t>
            </a:r>
            <a:r>
              <a:rPr lang="de-CH" b="0" dirty="0"/>
              <a:t> </a:t>
            </a:r>
            <a:r>
              <a:rPr lang="de-CH" b="0" dirty="0" err="1"/>
              <a:t>conducted</a:t>
            </a:r>
            <a:r>
              <a:rPr lang="de-CH" b="0" dirty="0"/>
              <a:t> </a:t>
            </a:r>
            <a:r>
              <a:rPr lang="de-CH" b="0" dirty="0" err="1"/>
              <a:t>immunity</a:t>
            </a:r>
            <a:r>
              <a:rPr lang="de-CH" b="0" dirty="0"/>
              <a:t> </a:t>
            </a:r>
            <a:r>
              <a:rPr lang="de-CH" b="0" dirty="0" err="1"/>
              <a:t>test</a:t>
            </a:r>
            <a:r>
              <a:rPr lang="de-CH" b="0" dirty="0"/>
              <a:t> </a:t>
            </a:r>
            <a:r>
              <a:rPr lang="de-CH" b="0" dirty="0" err="1"/>
              <a:t>solutions</a:t>
            </a:r>
            <a:r>
              <a:rPr lang="de-CH" b="0" dirty="0"/>
              <a:t> </a:t>
            </a:r>
            <a:r>
              <a:rPr lang="de-CH" b="0" dirty="0" err="1"/>
              <a:t>for</a:t>
            </a:r>
            <a:r>
              <a:rPr lang="de-CH" b="0" dirty="0"/>
              <a:t> a </a:t>
            </a:r>
            <a:r>
              <a:rPr lang="de-CH" b="0" dirty="0" err="1"/>
              <a:t>broad</a:t>
            </a:r>
            <a:r>
              <a:rPr lang="de-CH" b="0" dirty="0"/>
              <a:t> </a:t>
            </a:r>
            <a:r>
              <a:rPr lang="de-CH" b="0" dirty="0" err="1"/>
              <a:t>range</a:t>
            </a:r>
            <a:r>
              <a:rPr lang="de-CH" b="0" dirty="0"/>
              <a:t> </a:t>
            </a:r>
            <a:r>
              <a:rPr lang="de-CH" b="0" dirty="0" err="1"/>
              <a:t>of</a:t>
            </a:r>
            <a:r>
              <a:rPr lang="de-CH" b="0" dirty="0"/>
              <a:t> </a:t>
            </a:r>
            <a:r>
              <a:rPr lang="de-CH" b="0" dirty="0" err="1"/>
              <a:t>sectors</a:t>
            </a:r>
            <a:endParaRPr lang="en-GB" b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en-GB" dirty="0"/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81" y="4524555"/>
            <a:ext cx="10493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09" y="1643242"/>
            <a:ext cx="1017588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48" y="3011667"/>
            <a:ext cx="107315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43" y="3083105"/>
            <a:ext cx="101917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43" y="1787705"/>
            <a:ext cx="1017587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43" y="4380092"/>
            <a:ext cx="1017587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468005" y="1959153"/>
            <a:ext cx="158591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CH" altLang="en-US" dirty="0" err="1">
                <a:solidFill>
                  <a:srgbClr val="007856"/>
                </a:solidFill>
                <a:latin typeface="+mn-lt"/>
              </a:rPr>
              <a:t>Industry</a:t>
            </a:r>
            <a:r>
              <a:rPr lang="de-CH" altLang="en-US" dirty="0">
                <a:solidFill>
                  <a:srgbClr val="007856"/>
                </a:solidFill>
                <a:latin typeface="+mn-lt"/>
              </a:rPr>
              <a:t> &amp; </a:t>
            </a:r>
            <a:r>
              <a:rPr lang="de-CH" altLang="en-US" dirty="0" err="1">
                <a:solidFill>
                  <a:srgbClr val="007856"/>
                </a:solidFill>
                <a:latin typeface="+mn-lt"/>
              </a:rPr>
              <a:t>Household</a:t>
            </a:r>
            <a:endParaRPr lang="de-CH" altLang="en-US" dirty="0">
              <a:solidFill>
                <a:srgbClr val="007856"/>
              </a:solidFill>
              <a:latin typeface="+mn-lt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2479118" y="3391078"/>
            <a:ext cx="15827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CH" altLang="en-US" dirty="0">
                <a:solidFill>
                  <a:srgbClr val="007856"/>
                </a:solidFill>
                <a:latin typeface="+mn-lt"/>
              </a:rPr>
              <a:t>Components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479118" y="4550749"/>
            <a:ext cx="158273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CH" altLang="en-US" dirty="0" err="1">
                <a:solidFill>
                  <a:srgbClr val="007856"/>
                </a:solidFill>
                <a:latin typeface="+mn-lt"/>
              </a:rPr>
              <a:t>Renewable</a:t>
            </a:r>
            <a:r>
              <a:rPr lang="de-CH" altLang="en-US" dirty="0">
                <a:solidFill>
                  <a:srgbClr val="007856"/>
                </a:solidFill>
                <a:latin typeface="+mn-lt"/>
              </a:rPr>
              <a:t> </a:t>
            </a:r>
            <a:r>
              <a:rPr lang="de-CH" altLang="en-US" dirty="0" err="1">
                <a:solidFill>
                  <a:srgbClr val="007856"/>
                </a:solidFill>
                <a:latin typeface="+mn-lt"/>
              </a:rPr>
              <a:t>energy</a:t>
            </a:r>
            <a:endParaRPr lang="de-CH" altLang="en-US" dirty="0">
              <a:solidFill>
                <a:srgbClr val="007856"/>
              </a:solidFill>
              <a:latin typeface="+mn-lt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643921" y="1955978"/>
            <a:ext cx="1585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CH" altLang="en-US" dirty="0" err="1">
                <a:solidFill>
                  <a:srgbClr val="9900CC"/>
                </a:solidFill>
                <a:latin typeface="+mn-lt"/>
              </a:rPr>
              <a:t>Avionics</a:t>
            </a:r>
            <a:endParaRPr lang="de-CH" altLang="en-US" dirty="0">
              <a:solidFill>
                <a:srgbClr val="9900CC"/>
              </a:solidFill>
              <a:latin typeface="+mn-lt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631631" y="3318969"/>
            <a:ext cx="1585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CH" altLang="en-US" dirty="0">
                <a:solidFill>
                  <a:srgbClr val="9900CC"/>
                </a:solidFill>
                <a:latin typeface="+mn-lt"/>
              </a:rPr>
              <a:t>Military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7646113" y="4835708"/>
            <a:ext cx="1585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CH" altLang="en-US" dirty="0">
                <a:solidFill>
                  <a:srgbClr val="9900CC"/>
                </a:solidFill>
                <a:latin typeface="+mn-lt"/>
              </a:rPr>
              <a:t>Telecom</a:t>
            </a:r>
          </a:p>
        </p:txBody>
      </p:sp>
    </p:spTree>
    <p:extLst>
      <p:ext uri="{BB962C8B-B14F-4D97-AF65-F5344CB8AC3E}">
        <p14:creationId xmlns:p14="http://schemas.microsoft.com/office/powerpoint/2010/main" val="332543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Contents</a:t>
            </a:r>
            <a:endParaRPr lang="en-GB" dirty="0"/>
          </a:p>
        </p:txBody>
      </p:sp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157066" y="1086628"/>
            <a:ext cx="11636830" cy="5141167"/>
          </a:xfrm>
        </p:spPr>
        <p:txBody>
          <a:bodyPr/>
          <a:lstStyle/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de-CH" dirty="0" err="1"/>
              <a:t>Introduction</a:t>
            </a:r>
            <a:endParaRPr lang="de-CH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de-CH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de-CH" dirty="0"/>
              <a:t>DO-160G </a:t>
            </a:r>
            <a:r>
              <a:rPr lang="de-CH" dirty="0" err="1"/>
              <a:t>Section</a:t>
            </a:r>
            <a:r>
              <a:rPr lang="de-CH" dirty="0"/>
              <a:t> 22</a:t>
            </a:r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de-CH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de-CH" dirty="0"/>
              <a:t>AVI-LV5: </a:t>
            </a:r>
            <a:r>
              <a:rPr lang="de-CH" dirty="0" err="1"/>
              <a:t>technical</a:t>
            </a:r>
            <a:r>
              <a:rPr lang="de-CH" dirty="0"/>
              <a:t> </a:t>
            </a:r>
            <a:r>
              <a:rPr lang="de-CH" dirty="0" err="1"/>
              <a:t>specification</a:t>
            </a:r>
            <a:endParaRPr lang="de-CH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de-CH" dirty="0"/>
          </a:p>
          <a:p>
            <a:pPr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de-CH" dirty="0"/>
              <a:t>AVI-LV5: </a:t>
            </a:r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setup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test</a:t>
            </a:r>
            <a:r>
              <a:rPr lang="de-CH" dirty="0"/>
              <a:t> </a:t>
            </a:r>
            <a:r>
              <a:rPr lang="de-CH" dirty="0" err="1"/>
              <a:t>setup</a:t>
            </a:r>
            <a:r>
              <a:rPr lang="de-CH" dirty="0"/>
              <a:t> </a:t>
            </a:r>
            <a:r>
              <a:rPr lang="de-CH" dirty="0" err="1"/>
              <a:t>examples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66" y="2026569"/>
            <a:ext cx="8358534" cy="55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en-GB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6973" y="813863"/>
            <a:ext cx="1197912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>
                <a:solidFill>
                  <a:srgbClr val="007856"/>
                </a:solidFill>
                <a:latin typeface="+mn-lt"/>
              </a:rPr>
              <a:t>EMC PARTNER</a:t>
            </a: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 sets the standard: 100+ systems for level 5 testing, 50+ systems for level 3 testing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>
                <a:solidFill>
                  <a:schemeClr val="tx1"/>
                </a:solidFill>
                <a:latin typeface="+mn-lt"/>
              </a:rPr>
              <a:t>Therefore: worldwide no. 1 supplier of indirect lightning test systems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23" y="1410026"/>
            <a:ext cx="8893561" cy="472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896388" y="1634623"/>
            <a:ext cx="44656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de-DE" sz="1600" dirty="0"/>
              <a:t>Major aircraft manufacturers</a:t>
            </a:r>
            <a:endParaRPr lang="de-DE" altLang="de-DE" sz="1600" dirty="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842181" y="4338171"/>
            <a:ext cx="2484438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rIns="0" bIns="10800"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lvl="1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de-DE" sz="1600" dirty="0">
                <a:solidFill>
                  <a:schemeClr val="tx1"/>
                </a:solidFill>
                <a:latin typeface="+mn-lt"/>
              </a:rPr>
              <a:t>Airborne equipment manufacturers</a:t>
            </a:r>
            <a:endParaRPr lang="de-DE" altLang="de-DE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0217691" y="4876778"/>
            <a:ext cx="1144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lvl="1" algn="just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de-DE" sz="1600" dirty="0">
                <a:solidFill>
                  <a:schemeClr val="tx1"/>
                </a:solidFill>
                <a:latin typeface="+mn-lt"/>
              </a:rPr>
              <a:t>Test labs</a:t>
            </a:r>
            <a:endParaRPr lang="de-DE" altLang="de-DE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999" y="2240147"/>
            <a:ext cx="679491" cy="88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79" y="2906699"/>
            <a:ext cx="679491" cy="8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28" y="2864177"/>
            <a:ext cx="679491" cy="8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430" y="3035467"/>
            <a:ext cx="679491" cy="8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92" y="3450951"/>
            <a:ext cx="679491" cy="8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53" y="3055670"/>
            <a:ext cx="679491" cy="88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69" y="3538039"/>
            <a:ext cx="679491" cy="88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77" y="2280662"/>
            <a:ext cx="679491" cy="8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41" y="2305042"/>
            <a:ext cx="679491" cy="8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096" y="2575389"/>
            <a:ext cx="679491" cy="88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79" y="2863467"/>
            <a:ext cx="679491" cy="88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79" y="5215332"/>
            <a:ext cx="532574" cy="43298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88" y="4092742"/>
            <a:ext cx="532574" cy="43298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61" y="2376128"/>
            <a:ext cx="532574" cy="43298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50" y="3181181"/>
            <a:ext cx="532574" cy="43298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37" y="3678070"/>
            <a:ext cx="532574" cy="4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en-GB" dirty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104471" y="1557821"/>
            <a:ext cx="9736523" cy="329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7856"/>
              </a:buClr>
            </a:pPr>
            <a:r>
              <a:rPr lang="en-US" altLang="de-DE" sz="1600" dirty="0">
                <a:solidFill>
                  <a:srgbClr val="007856"/>
                </a:solidFill>
                <a:latin typeface="+mn-lt"/>
              </a:rPr>
              <a:t>EMC Partner</a:t>
            </a:r>
            <a:r>
              <a:rPr lang="en-US" altLang="de-DE" sz="1600" dirty="0">
                <a:latin typeface="+mn-lt"/>
              </a:rPr>
              <a:t> is worldwide # 1 in delivered test system for indirect lightning tests: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de-DE" sz="1600" dirty="0">
                <a:latin typeface="+mn-lt"/>
              </a:rPr>
              <a:t>20+ years of experience and continuous improvement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de-DE" sz="1600" dirty="0">
                <a:latin typeface="+mn-lt"/>
              </a:rPr>
              <a:t>Unique technology based on third generation solid state switches (no maintenance required)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007856"/>
              </a:buClr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de-DE" sz="1600" dirty="0">
                <a:latin typeface="+mn-lt"/>
              </a:rPr>
              <a:t>Full compliant tests</a:t>
            </a: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endParaRPr lang="en-US" altLang="de-DE" sz="1600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007856"/>
              </a:buClr>
              <a:buFont typeface="Wingdings" panose="05000000000000000000" pitchFamily="2" charset="2"/>
              <a:buChar char="ü"/>
            </a:pPr>
            <a:r>
              <a:rPr lang="en-US" altLang="de-DE" sz="1600" dirty="0">
                <a:latin typeface="+mn-lt"/>
              </a:rPr>
              <a:t>Accurate, reproducible and reliable results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17123" b="13376"/>
          <a:stretch>
            <a:fillRect/>
          </a:stretch>
        </p:blipFill>
        <p:spPr bwMode="auto">
          <a:xfrm>
            <a:off x="11098249" y="686959"/>
            <a:ext cx="676625" cy="87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21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Signal </a:t>
            </a:r>
            <a:r>
              <a:rPr lang="de-CH" dirty="0" err="1"/>
              <a:t>types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DO-160 </a:t>
            </a:r>
            <a:r>
              <a:rPr lang="de-CH" dirty="0" err="1"/>
              <a:t>Section</a:t>
            </a:r>
            <a:r>
              <a:rPr lang="de-CH" dirty="0"/>
              <a:t> 22 </a:t>
            </a:r>
            <a:r>
              <a:rPr lang="de-CH" dirty="0" err="1"/>
              <a:t>requirements</a:t>
            </a:r>
            <a:endParaRPr lang="en-GB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50825" y="1535924"/>
            <a:ext cx="19446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GB" altLang="de-DE" sz="1600" dirty="0">
                <a:latin typeface="+mn-lt"/>
              </a:rPr>
              <a:t>Single stroke SS</a:t>
            </a:r>
          </a:p>
        </p:txBody>
      </p:sp>
      <p:pic>
        <p:nvPicPr>
          <p:cNvPr id="6" name="Picture 11" descr="rw-1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45487"/>
            <a:ext cx="143033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ms_stroke_10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924"/>
            <a:ext cx="16446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/>
          <a:stretch>
            <a:fillRect/>
          </a:stretch>
        </p:blipFill>
        <p:spPr bwMode="auto">
          <a:xfrm>
            <a:off x="323850" y="3615549"/>
            <a:ext cx="72009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31649"/>
            <a:ext cx="8280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250825" y="3263124"/>
            <a:ext cx="23050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GB" altLang="de-DE" sz="1600" dirty="0">
                <a:latin typeface="+mn-lt"/>
              </a:rPr>
              <a:t>Multiple stroke MS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250825" y="4990324"/>
            <a:ext cx="23050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GB" altLang="de-DE" sz="1600" dirty="0">
                <a:latin typeface="+mn-lt"/>
              </a:rPr>
              <a:t>Multiple Burst MB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356412"/>
            <a:ext cx="4467224" cy="29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18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Waveforms</a:t>
            </a:r>
            <a:r>
              <a:rPr lang="de-CH" dirty="0"/>
              <a:t> </a:t>
            </a:r>
            <a:r>
              <a:rPr lang="de-CH" dirty="0" err="1"/>
              <a:t>current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voltage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DO-160 </a:t>
            </a:r>
            <a:r>
              <a:rPr lang="de-CH" dirty="0" err="1"/>
              <a:t>Section</a:t>
            </a:r>
            <a:r>
              <a:rPr lang="de-CH" dirty="0"/>
              <a:t> 22 </a:t>
            </a:r>
            <a:r>
              <a:rPr lang="de-CH" dirty="0" err="1"/>
              <a:t>requirements</a:t>
            </a:r>
            <a:endParaRPr lang="en-GB" dirty="0"/>
          </a:p>
        </p:txBody>
      </p:sp>
      <p:graphicFrame>
        <p:nvGraphicFramePr>
          <p:cNvPr id="14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035927"/>
              </p:ext>
            </p:extLst>
          </p:nvPr>
        </p:nvGraphicFramePr>
        <p:xfrm>
          <a:off x="742757" y="3967177"/>
          <a:ext cx="10795001" cy="2352675"/>
        </p:xfrm>
        <a:graphic>
          <a:graphicData uri="http://schemas.openxmlformats.org/drawingml/2006/table">
            <a:tbl>
              <a:tblPr/>
              <a:tblGrid>
                <a:gridCol w="359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6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WF4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WF5 A / B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WF6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533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de-CH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Group 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61498"/>
              </p:ext>
            </p:extLst>
          </p:nvPr>
        </p:nvGraphicFramePr>
        <p:xfrm>
          <a:off x="742757" y="1332214"/>
          <a:ext cx="10795001" cy="2335213"/>
        </p:xfrm>
        <a:graphic>
          <a:graphicData uri="http://schemas.openxmlformats.org/drawingml/2006/table">
            <a:tbl>
              <a:tblPr/>
              <a:tblGrid>
                <a:gridCol w="359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6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3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WF1</a:t>
                      </a:r>
                    </a:p>
                  </a:txBody>
                  <a:tcPr marL="90000" marR="90000" marT="36006" marB="36006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WF2</a:t>
                      </a:r>
                    </a:p>
                  </a:txBody>
                  <a:tcPr marL="90000" marR="90000" marT="36006" marB="36006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WF3</a:t>
                      </a:r>
                    </a:p>
                  </a:txBody>
                  <a:tcPr marL="90000" marR="90000" marT="36006" marB="36006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568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de-CH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36006" marB="36006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36006" marB="36006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36006" marB="36006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2" y="1749510"/>
            <a:ext cx="3377301" cy="175810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04" y="1741962"/>
            <a:ext cx="3385238" cy="175810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46" y="1666830"/>
            <a:ext cx="3528109" cy="194661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3" y="4423334"/>
            <a:ext cx="3385238" cy="175810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63" y="4423334"/>
            <a:ext cx="3397375" cy="175603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46" y="4423334"/>
            <a:ext cx="3377301" cy="1758101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068293" y="4733636"/>
            <a:ext cx="313267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CH" sz="1100" b="1" dirty="0">
                <a:solidFill>
                  <a:srgbClr val="007856"/>
                </a:solidFill>
              </a:rPr>
              <a:t>A</a:t>
            </a:r>
            <a:endParaRPr lang="en-GB" b="1" dirty="0">
              <a:solidFill>
                <a:srgbClr val="007856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771107" y="5186189"/>
            <a:ext cx="313267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CH" sz="1100" b="1" dirty="0">
                <a:solidFill>
                  <a:srgbClr val="007856"/>
                </a:solidFill>
              </a:rPr>
              <a:t>B</a:t>
            </a:r>
            <a:endParaRPr lang="en-GB" b="1" dirty="0">
              <a:solidFill>
                <a:srgbClr val="007856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931970" y="5205447"/>
            <a:ext cx="1032909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CH" sz="900" b="1" dirty="0"/>
              <a:t>T1 =  50 µs </a:t>
            </a:r>
            <a:r>
              <a:rPr lang="de-CH" sz="700" b="1" dirty="0"/>
              <a:t>± 20%</a:t>
            </a:r>
            <a:endParaRPr lang="en-GB" sz="12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6931970" y="5415760"/>
            <a:ext cx="1032909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CH" sz="900" b="1" dirty="0"/>
              <a:t>T2 = 500 µs </a:t>
            </a:r>
            <a:r>
              <a:rPr lang="de-CH" sz="700" b="1" dirty="0"/>
              <a:t>± 20%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71459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Requirements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Pin </a:t>
            </a:r>
            <a:r>
              <a:rPr lang="de-CH" dirty="0" err="1"/>
              <a:t>Injection</a:t>
            </a:r>
            <a:r>
              <a:rPr lang="de-CH" dirty="0"/>
              <a:t> (PIN) </a:t>
            </a:r>
            <a:r>
              <a:rPr lang="de-CH" dirty="0" err="1"/>
              <a:t>and</a:t>
            </a:r>
            <a:r>
              <a:rPr lang="de-CH" dirty="0"/>
              <a:t> Cable Bundle (CB) </a:t>
            </a:r>
            <a:r>
              <a:rPr lang="de-CH" dirty="0" err="1"/>
              <a:t>tests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DO-160 </a:t>
            </a:r>
            <a:r>
              <a:rPr lang="de-CH" dirty="0" err="1"/>
              <a:t>Section</a:t>
            </a:r>
            <a:r>
              <a:rPr lang="de-CH" dirty="0"/>
              <a:t> 22 </a:t>
            </a:r>
            <a:r>
              <a:rPr lang="de-CH" dirty="0" err="1"/>
              <a:t>requirements</a:t>
            </a:r>
            <a:endParaRPr lang="en-GB" dirty="0"/>
          </a:p>
        </p:txBody>
      </p:sp>
      <p:graphicFrame>
        <p:nvGraphicFramePr>
          <p:cNvPr id="14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570448"/>
              </p:ext>
            </p:extLst>
          </p:nvPr>
        </p:nvGraphicFramePr>
        <p:xfrm>
          <a:off x="1930735" y="1818657"/>
          <a:ext cx="8343900" cy="3635377"/>
        </p:xfrm>
        <a:graphic>
          <a:graphicData uri="http://schemas.openxmlformats.org/drawingml/2006/table">
            <a:tbl>
              <a:tblPr/>
              <a:tblGrid>
                <a:gridCol w="104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29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972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Test type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Signal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WF1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WF2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WF3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WF4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WF5A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856"/>
                          </a:solidFill>
                          <a:effectLst/>
                          <a:latin typeface="+mn-lt"/>
                        </a:rPr>
                        <a:t>WF6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540">
                <a:tc row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Pin injection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SS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27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6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requirement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27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MB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952">
                <a:tc row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Cable bundle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SS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952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952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MB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kumimoji="0" lang="de-CH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CH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L5</a:t>
                      </a:r>
                    </a:p>
                  </a:txBody>
                  <a:tcPr marL="90000" marR="90000" marT="125430" marB="46802" anchor="ctr" horzOverflow="overflow">
                    <a:lnL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60" y="3268044"/>
            <a:ext cx="8572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32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MCP_Colors">
      <a:dk1>
        <a:sysClr val="windowText" lastClr="000000"/>
      </a:dk1>
      <a:lt1>
        <a:sysClr val="window" lastClr="FFFFFF"/>
      </a:lt1>
      <a:dk2>
        <a:srgbClr val="007856"/>
      </a:dk2>
      <a:lt2>
        <a:srgbClr val="E7E6E6"/>
      </a:lt2>
      <a:accent1>
        <a:srgbClr val="007856"/>
      </a:accent1>
      <a:accent2>
        <a:srgbClr val="FFFF00"/>
      </a:accent2>
      <a:accent3>
        <a:srgbClr val="FFC000"/>
      </a:accent3>
      <a:accent4>
        <a:srgbClr val="BF9000"/>
      </a:accent4>
      <a:accent5>
        <a:srgbClr val="A5A5A5"/>
      </a:accent5>
      <a:accent6>
        <a:srgbClr val="BFBFBF"/>
      </a:accent6>
      <a:hlink>
        <a:srgbClr val="007856"/>
      </a:hlink>
      <a:folHlink>
        <a:srgbClr val="00E6A4"/>
      </a:folHlink>
    </a:clrScheme>
    <a:fontScheme name="EMCP">
      <a:majorFont>
        <a:latin typeface="Fira Sans Medium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62D78C25-8C7A-4497-B453-E29F9D85C2B0}" vid="{0970B3CC-43B8-4C07-93DC-62ED12F9D9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AVI3000 2.0</Template>
  <TotalTime>0</TotalTime>
  <Words>1482</Words>
  <Application>Microsoft Office PowerPoint</Application>
  <PresentationFormat>Breitbild</PresentationFormat>
  <Paragraphs>276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Fira Sans Light</vt:lpstr>
      <vt:lpstr>Arial</vt:lpstr>
      <vt:lpstr>Times New Roman</vt:lpstr>
      <vt:lpstr>Calibri</vt:lpstr>
      <vt:lpstr>Wingdings</vt:lpstr>
      <vt:lpstr>Fira Sans Medium</vt:lpstr>
      <vt:lpstr>Office Theme</vt:lpstr>
      <vt:lpstr>PowerPoint-Präsentation</vt:lpstr>
      <vt:lpstr>PowerPoint-Präsentation</vt:lpstr>
      <vt:lpstr>EMC PARTNER provides conducted immunity test solutions for a broad range of sectors</vt:lpstr>
      <vt:lpstr>PowerPoint-Präsentation</vt:lpstr>
      <vt:lpstr>PowerPoint-Präsentation</vt:lpstr>
      <vt:lpstr>PowerPoint-Präsentation</vt:lpstr>
      <vt:lpstr>Signal types</vt:lpstr>
      <vt:lpstr>Waveforms current and voltage</vt:lpstr>
      <vt:lpstr>Requirements for Pin Injection (PIN) and Cable Bundle (CB) tests</vt:lpstr>
      <vt:lpstr>    A fully-configured AVI-LV5 test system meets and exceeds all DO-160 Section 22requirements , including:       Single Stroke, Multiple Stroke, Multiple Burst events      Waveforms 1, 2, 3 (1 MHz and 10 MHz), 4, 5A, 5B and 6      Pin injection and cable bundle applications           as applicable</vt:lpstr>
      <vt:lpstr>Application-based modularity</vt:lpstr>
      <vt:lpstr>Future-oriented characteristics</vt:lpstr>
      <vt:lpstr>Cutting-edge technology, outstanding performance</vt:lpstr>
      <vt:lpstr>Pin test highlights and new features</vt:lpstr>
      <vt:lpstr>Pin test highlights and new features</vt:lpstr>
      <vt:lpstr>PowerPoint-Präsentation</vt:lpstr>
      <vt:lpstr>Cable bundle test highlights and new features</vt:lpstr>
      <vt:lpstr>Cable bundle test highlights and new features</vt:lpstr>
      <vt:lpstr>Cable bundle test highlights and new features</vt:lpstr>
      <vt:lpstr>Cable bundle test highlights and new features</vt:lpstr>
      <vt:lpstr>Further new features</vt:lpstr>
      <vt:lpstr>Excellent waveforms</vt:lpstr>
      <vt:lpstr>Excellent waveforms II</vt:lpstr>
      <vt:lpstr>Calibration setup: pin injection – power pin, WF 4 / WF 5A, ungrounded return lead </vt:lpstr>
      <vt:lpstr>Calibration setup: pin injection – power pin, WF 4 / WF 5A, ungrounded return lead </vt:lpstr>
      <vt:lpstr>Test setup: pin injection – power pin, WF 4 / WF 5A, ungrounded return lead </vt:lpstr>
      <vt:lpstr>Two main solutions for indirect lightning tests from EMC PARTNER Switzerland</vt:lpstr>
      <vt:lpstr>Competence and assistance from EMC PARTNER &amp; official representatives</vt:lpstr>
      <vt:lpstr>AVI-LV5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Matoi Adrian</dc:creator>
  <cp:lastModifiedBy>Matoi Adrian</cp:lastModifiedBy>
  <cp:revision>215</cp:revision>
  <cp:lastPrinted>2016-11-08T11:33:56Z</cp:lastPrinted>
  <dcterms:created xsi:type="dcterms:W3CDTF">2017-05-05T11:32:30Z</dcterms:created>
  <dcterms:modified xsi:type="dcterms:W3CDTF">2025-04-08T16:51:33Z</dcterms:modified>
</cp:coreProperties>
</file>